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slideLayouts/slideLayout33.xml" ContentType="application/vnd.openxmlformats-officedocument.presentationml.slideLayout+xml"/>
  <Override PartName="/ppt/theme/theme8.xml" ContentType="application/vnd.openxmlformats-officedocument.theme+xml"/>
  <Override PartName="/ppt/slideLayouts/slideLayout3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  <p:sldMasterId id="2147483652" r:id="rId6"/>
    <p:sldMasterId id="2147483670" r:id="rId7"/>
    <p:sldMasterId id="2147483658" r:id="rId8"/>
    <p:sldMasterId id="2147483672" r:id="rId9"/>
    <p:sldMasterId id="2147483664" r:id="rId10"/>
    <p:sldMasterId id="2147483674" r:id="rId11"/>
    <p:sldMasterId id="2147483676" r:id="rId12"/>
  </p:sldMasterIdLst>
  <p:notesMasterIdLst>
    <p:notesMasterId r:id="rId25"/>
  </p:notesMasterIdLst>
  <p:handoutMasterIdLst>
    <p:handoutMasterId r:id="rId26"/>
  </p:handoutMasterIdLst>
  <p:sldIdLst>
    <p:sldId id="541" r:id="rId13"/>
    <p:sldId id="395" r:id="rId14"/>
    <p:sldId id="394" r:id="rId15"/>
    <p:sldId id="393" r:id="rId16"/>
    <p:sldId id="392" r:id="rId17"/>
    <p:sldId id="391" r:id="rId18"/>
    <p:sldId id="390" r:id="rId19"/>
    <p:sldId id="389" r:id="rId20"/>
    <p:sldId id="388" r:id="rId21"/>
    <p:sldId id="387" r:id="rId22"/>
    <p:sldId id="386" r:id="rId23"/>
    <p:sldId id="385" r:id="rId24"/>
  </p:sldIdLst>
  <p:sldSz cx="10972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Donald, Sarah (sm9dv)" initials="M(" lastIdx="1" clrIdx="0">
    <p:extLst>
      <p:ext uri="{19B8F6BF-5375-455C-9EA6-DF929625EA0E}">
        <p15:presenceInfo xmlns:p15="http://schemas.microsoft.com/office/powerpoint/2012/main" userId="S::sm9dv@virginia.edu::9e8bfd15-d485-472e-bdd9-a28a60bbc615" providerId="AD"/>
      </p:ext>
    </p:extLst>
  </p:cmAuthor>
  <p:cmAuthor id="2" name="Thurston, Joel (jt9sz)" initials="T(" lastIdx="2" clrIdx="1">
    <p:extLst>
      <p:ext uri="{19B8F6BF-5375-455C-9EA6-DF929625EA0E}">
        <p15:presenceInfo xmlns:p15="http://schemas.microsoft.com/office/powerpoint/2012/main" userId="S::jt9sz@virginia.edu::0b817237-2e4a-4a07-ab95-9daea5bb59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CE3065-8674-4B5D-9EC4-2DBFF56038A5}" v="5" dt="2019-07-10T13:30:16.80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1"/>
    <p:restoredTop sz="94674"/>
  </p:normalViewPr>
  <p:slideViewPr>
    <p:cSldViewPr snapToGrid="0">
      <p:cViewPr varScale="1">
        <p:scale>
          <a:sx n="121" d="100"/>
          <a:sy n="121" d="100"/>
        </p:scale>
        <p:origin x="168" y="232"/>
      </p:cViewPr>
      <p:guideLst>
        <p:guide orient="horz" pos="216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stavec, Teja (tp2sk)" userId="S::tp2sk@virginia.edu::00cf13b9-11d0-4226-9758-f1da88123884" providerId="AD" clId="Web-{A3CE3065-8674-4B5D-9EC4-2DBFF56038A5}"/>
    <pc:docChg chg="modSld">
      <pc:chgData name="Pristavec, Teja (tp2sk)" userId="S::tp2sk@virginia.edu::00cf13b9-11d0-4226-9758-f1da88123884" providerId="AD" clId="Web-{A3CE3065-8674-4B5D-9EC4-2DBFF56038A5}" dt="2019-07-10T14:13:52.497" v="31" actId="20577"/>
      <pc:docMkLst>
        <pc:docMk/>
      </pc:docMkLst>
      <pc:sldChg chg="modSp">
        <pc:chgData name="Pristavec, Teja (tp2sk)" userId="S::tp2sk@virginia.edu::00cf13b9-11d0-4226-9758-f1da88123884" providerId="AD" clId="Web-{A3CE3065-8674-4B5D-9EC4-2DBFF56038A5}" dt="2019-07-10T14:13:52.497" v="31" actId="20577"/>
        <pc:sldMkLst>
          <pc:docMk/>
          <pc:sldMk cId="3701842171" sldId="541"/>
        </pc:sldMkLst>
        <pc:spChg chg="mod">
          <ac:chgData name="Pristavec, Teja (tp2sk)" userId="S::tp2sk@virginia.edu::00cf13b9-11d0-4226-9758-f1da88123884" providerId="AD" clId="Web-{A3CE3065-8674-4B5D-9EC4-2DBFF56038A5}" dt="2019-07-10T14:13:52.497" v="31" actId="20577"/>
          <ac:spMkLst>
            <pc:docMk/>
            <pc:sldMk cId="3701842171" sldId="541"/>
            <ac:spMk id="5" creationId="{00000000-0000-0000-0000-000000000000}"/>
          </ac:spMkLst>
        </pc:spChg>
      </pc:sldChg>
    </pc:docChg>
  </pc:docChgLst>
  <pc:docChgLst>
    <pc:chgData name="Tobin, Eliza Nicole (ent4pn)" userId="S::ent4pn@virginia.edu::c6f0735e-188b-4a35-9a6a-2de662ec8b5c" providerId="AD" clId="Web-{ADF720C6-74BD-A7B4-72CB-F9CE14A71109}"/>
    <pc:docChg chg="modSld">
      <pc:chgData name="Tobin, Eliza Nicole (ent4pn)" userId="S::ent4pn@virginia.edu::c6f0735e-188b-4a35-9a6a-2de662ec8b5c" providerId="AD" clId="Web-{ADF720C6-74BD-A7B4-72CB-F9CE14A71109}" dt="2019-07-09T16:37:56.749" v="1" actId="20577"/>
      <pc:docMkLst>
        <pc:docMk/>
      </pc:docMkLst>
      <pc:sldChg chg="modSp">
        <pc:chgData name="Tobin, Eliza Nicole (ent4pn)" userId="S::ent4pn@virginia.edu::c6f0735e-188b-4a35-9a6a-2de662ec8b5c" providerId="AD" clId="Web-{ADF720C6-74BD-A7B4-72CB-F9CE14A71109}" dt="2019-07-09T16:37:56.749" v="1" actId="20577"/>
        <pc:sldMkLst>
          <pc:docMk/>
          <pc:sldMk cId="1942310163" sldId="395"/>
        </pc:sldMkLst>
        <pc:spChg chg="mod">
          <ac:chgData name="Tobin, Eliza Nicole (ent4pn)" userId="S::ent4pn@virginia.edu::c6f0735e-188b-4a35-9a6a-2de662ec8b5c" providerId="AD" clId="Web-{ADF720C6-74BD-A7B4-72CB-F9CE14A71109}" dt="2019-07-09T16:37:56.749" v="1" actId="20577"/>
          <ac:spMkLst>
            <pc:docMk/>
            <pc:sldMk cId="1942310163" sldId="395"/>
            <ac:spMk id="3" creationId="{00000000-0000-0000-0000-000000000000}"/>
          </ac:spMkLst>
        </pc:spChg>
      </pc:sldChg>
    </pc:docChg>
  </pc:docChgLst>
  <pc:docChgLst>
    <pc:chgData name="Shipp, Stephanie S. (sss5sc)" userId="S::sss5sc@virginia.edu::32ad11e2-6e98-46b4-87f4-a31b3ad2ebba" providerId="AD" clId="Web-{0D76C1FA-4451-31FB-7FDF-1CF7048E4CB5}"/>
    <pc:docChg chg="modSld">
      <pc:chgData name="Shipp, Stephanie S. (sss5sc)" userId="S::sss5sc@virginia.edu::32ad11e2-6e98-46b4-87f4-a31b3ad2ebba" providerId="AD" clId="Web-{0D76C1FA-4451-31FB-7FDF-1CF7048E4CB5}" dt="2019-07-11T09:17:17.649" v="20" actId="20577"/>
      <pc:docMkLst>
        <pc:docMk/>
      </pc:docMkLst>
      <pc:sldChg chg="modSp">
        <pc:chgData name="Shipp, Stephanie S. (sss5sc)" userId="S::sss5sc@virginia.edu::32ad11e2-6e98-46b4-87f4-a31b3ad2ebba" providerId="AD" clId="Web-{0D76C1FA-4451-31FB-7FDF-1CF7048E4CB5}" dt="2019-07-11T09:17:16.118" v="18" actId="20577"/>
        <pc:sldMkLst>
          <pc:docMk/>
          <pc:sldMk cId="4002395841" sldId="390"/>
        </pc:sldMkLst>
        <pc:spChg chg="mod">
          <ac:chgData name="Shipp, Stephanie S. (sss5sc)" userId="S::sss5sc@virginia.edu::32ad11e2-6e98-46b4-87f4-a31b3ad2ebba" providerId="AD" clId="Web-{0D76C1FA-4451-31FB-7FDF-1CF7048E4CB5}" dt="2019-07-11T09:17:16.118" v="18" actId="20577"/>
          <ac:spMkLst>
            <pc:docMk/>
            <pc:sldMk cId="4002395841" sldId="390"/>
            <ac:spMk id="3" creationId="{EAC1DC86-2A8C-4945-9F94-7999B4FD4DB1}"/>
          </ac:spMkLst>
        </pc:spChg>
      </pc:sldChg>
      <pc:sldChg chg="modSp">
        <pc:chgData name="Shipp, Stephanie S. (sss5sc)" userId="S::sss5sc@virginia.edu::32ad11e2-6e98-46b4-87f4-a31b3ad2ebba" providerId="AD" clId="Web-{0D76C1FA-4451-31FB-7FDF-1CF7048E4CB5}" dt="2019-07-11T09:16:18.961" v="7" actId="1076"/>
        <pc:sldMkLst>
          <pc:docMk/>
          <pc:sldMk cId="1454394648" sldId="393"/>
        </pc:sldMkLst>
        <pc:spChg chg="mod">
          <ac:chgData name="Shipp, Stephanie S. (sss5sc)" userId="S::sss5sc@virginia.edu::32ad11e2-6e98-46b4-87f4-a31b3ad2ebba" providerId="AD" clId="Web-{0D76C1FA-4451-31FB-7FDF-1CF7048E4CB5}" dt="2019-07-11T09:16:18.961" v="7" actId="1076"/>
          <ac:spMkLst>
            <pc:docMk/>
            <pc:sldMk cId="1454394648" sldId="393"/>
            <ac:spMk id="3" creationId="{3FEB31CA-3CB1-4985-A182-0C6B3DC71577}"/>
          </ac:spMkLst>
        </pc:spChg>
      </pc:sldChg>
      <pc:sldChg chg="modSp">
        <pc:chgData name="Shipp, Stephanie S. (sss5sc)" userId="S::sss5sc@virginia.edu::32ad11e2-6e98-46b4-87f4-a31b3ad2ebba" providerId="AD" clId="Web-{0D76C1FA-4451-31FB-7FDF-1CF7048E4CB5}" dt="2019-07-11T09:15:43.164" v="2" actId="1076"/>
        <pc:sldMkLst>
          <pc:docMk/>
          <pc:sldMk cId="1942310163" sldId="395"/>
        </pc:sldMkLst>
        <pc:spChg chg="mod">
          <ac:chgData name="Shipp, Stephanie S. (sss5sc)" userId="S::sss5sc@virginia.edu::32ad11e2-6e98-46b4-87f4-a31b3ad2ebba" providerId="AD" clId="Web-{0D76C1FA-4451-31FB-7FDF-1CF7048E4CB5}" dt="2019-07-11T09:15:43.164" v="2" actId="1076"/>
          <ac:spMkLst>
            <pc:docMk/>
            <pc:sldMk cId="1942310163" sldId="395"/>
            <ac:spMk id="2" creationId="{00000000-0000-0000-0000-000000000000}"/>
          </ac:spMkLst>
        </pc:spChg>
        <pc:spChg chg="mod">
          <ac:chgData name="Shipp, Stephanie S. (sss5sc)" userId="S::sss5sc@virginia.edu::32ad11e2-6e98-46b4-87f4-a31b3ad2ebba" providerId="AD" clId="Web-{0D76C1FA-4451-31FB-7FDF-1CF7048E4CB5}" dt="2019-07-11T09:15:40.086" v="1" actId="1076"/>
          <ac:spMkLst>
            <pc:docMk/>
            <pc:sldMk cId="1942310163" sldId="39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50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38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9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5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2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04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8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6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8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6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8"/>
            <a:ext cx="109728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" y="2415639"/>
            <a:ext cx="109728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885" y="3644105"/>
            <a:ext cx="109728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6"/>
            <a:ext cx="109728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49114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8201-093D-A843-95D0-1BCBB4EFA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A9F8B-958D-8746-8B32-5B34DE152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7" indent="0" algn="ctr">
              <a:buNone/>
              <a:defRPr sz="1500"/>
            </a:lvl2pPr>
            <a:lvl3pPr marL="685814" indent="0" algn="ctr">
              <a:buNone/>
              <a:defRPr sz="1350"/>
            </a:lvl3pPr>
            <a:lvl4pPr marL="1028721" indent="0" algn="ctr">
              <a:buNone/>
              <a:defRPr sz="1200"/>
            </a:lvl4pPr>
            <a:lvl5pPr marL="1371627" indent="0" algn="ctr">
              <a:buNone/>
              <a:defRPr sz="1200"/>
            </a:lvl5pPr>
            <a:lvl6pPr marL="1714534" indent="0" algn="ctr">
              <a:buNone/>
              <a:defRPr sz="1200"/>
            </a:lvl6pPr>
            <a:lvl7pPr marL="2057441" indent="0" algn="ctr">
              <a:buNone/>
              <a:defRPr sz="1200"/>
            </a:lvl7pPr>
            <a:lvl8pPr marL="2400348" indent="0" algn="ctr">
              <a:buNone/>
              <a:defRPr sz="1200"/>
            </a:lvl8pPr>
            <a:lvl9pPr marL="274325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2F136-76F8-9F4B-AD1E-3CA6C28C3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589-E13C-A744-A62B-8EB636F649CA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F27F3-08F4-DD44-8FBC-B432EA82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57E8A-22AA-6E49-8322-94A7D781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C312-4A70-684F-A428-2BA5C2F7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9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8"/>
            <a:ext cx="109728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" y="2415639"/>
            <a:ext cx="109728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885" y="3644105"/>
            <a:ext cx="109728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6"/>
            <a:ext cx="109728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1161919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109728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81028" y="2185434"/>
            <a:ext cx="4877665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655948" y="2185434"/>
            <a:ext cx="4737734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396238" y="21336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09917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7107" y="1473518"/>
            <a:ext cx="5788534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Extra Compressed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1035682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E895-3FD5-4160-BFE9-DD8E46148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80" y="365127"/>
            <a:ext cx="9464040" cy="625475"/>
          </a:xfrm>
          <a:prstGeom prst="rect">
            <a:avLst/>
          </a:prstGeom>
        </p:spPr>
        <p:txBody>
          <a:bodyPr/>
          <a:lstStyle>
            <a:lvl1pPr>
              <a:defRPr sz="288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111D1-7250-4531-91C9-BADFF150A9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648506-7D9F-430B-8E57-4B900BBA5F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54380" y="1143000"/>
            <a:ext cx="9464040" cy="46482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536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66800" y="660400"/>
            <a:ext cx="8945880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1" y="5786967"/>
            <a:ext cx="5821680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066800" y="6189127"/>
            <a:ext cx="8945880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26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354900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09728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81028" y="1817688"/>
            <a:ext cx="4877665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655948" y="1817688"/>
            <a:ext cx="4737734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605784" y="1689100"/>
            <a:ext cx="3816096" cy="4013200"/>
          </a:xfrm>
          <a:prstGeom prst="rect">
            <a:avLst/>
          </a:prstGeom>
        </p:spPr>
        <p:txBody>
          <a:bodyPr vert="horz"/>
          <a:lstStyle>
            <a:lvl1pPr marL="342907" indent="-342907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09728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7107" y="1473518"/>
            <a:ext cx="5788534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Extra Compressed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09728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37360" y="1816100"/>
            <a:ext cx="743712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09728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109728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81028" y="2185434"/>
            <a:ext cx="4877665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655948" y="2185434"/>
            <a:ext cx="4737734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396238" y="21336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109728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3605784" y="2006600"/>
            <a:ext cx="3816096" cy="3886200"/>
          </a:xfrm>
          <a:prstGeom prst="rect">
            <a:avLst/>
          </a:prstGeom>
        </p:spPr>
        <p:txBody>
          <a:bodyPr vert="horz"/>
          <a:lstStyle>
            <a:lvl1pPr marL="342907" indent="-342907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109728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37360" y="2298700"/>
            <a:ext cx="743712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109728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4677" y="6460258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09728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1957604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09728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37360" y="1816100"/>
            <a:ext cx="743712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677" y="6460258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0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92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8"/>
            <a:ext cx="109728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160" y="2415639"/>
            <a:ext cx="109728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885" y="3644105"/>
            <a:ext cx="109728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6"/>
            <a:ext cx="109728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27910235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09728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605784" y="1689100"/>
            <a:ext cx="3816096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677" y="6460256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999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066800" y="660400"/>
            <a:ext cx="8945880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5786967"/>
            <a:ext cx="5821680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066800" y="6189127"/>
            <a:ext cx="8945880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09728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81028" y="1817688"/>
            <a:ext cx="4877665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655948" y="1817688"/>
            <a:ext cx="4737734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677" y="6460258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09728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605784" y="1689100"/>
            <a:ext cx="3816096" cy="4013200"/>
          </a:xfrm>
          <a:prstGeom prst="rect">
            <a:avLst/>
          </a:prstGeom>
        </p:spPr>
        <p:txBody>
          <a:bodyPr vert="horz"/>
          <a:lstStyle>
            <a:lvl1pPr marL="342907" indent="-342907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677" y="6460258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09728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737360" y="1816100"/>
            <a:ext cx="743712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677" y="6460258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4677" y="6460258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09728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9F54-2D85-724D-AD11-347845B4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23FC5-27F7-6746-8AAA-C5AAB39AC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C6D98-D36D-FD48-AE79-FA1BE03AD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BDDD-3F7E-E542-8D10-B52C12A4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589-E13C-A744-A62B-8EB636F649CA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17635-CA7B-184F-82F7-40259A77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D912B-D4F8-2342-AD01-CC749AD22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C312-4A70-684F-A428-2BA5C2F7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F09A-0EB1-2F42-9BA2-E54A3146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10" y="457200"/>
            <a:ext cx="353901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A5E50-8AC6-5E4F-A1B9-F416496B8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429"/>
            <a:ext cx="555498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8FFB5-DE7D-A145-BE64-0B5946650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810" y="2057400"/>
            <a:ext cx="353901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7" indent="0">
              <a:buNone/>
              <a:defRPr sz="1050"/>
            </a:lvl2pPr>
            <a:lvl3pPr marL="685814" indent="0">
              <a:buNone/>
              <a:defRPr sz="900"/>
            </a:lvl3pPr>
            <a:lvl4pPr marL="1028721" indent="0">
              <a:buNone/>
              <a:defRPr sz="750"/>
            </a:lvl4pPr>
            <a:lvl5pPr marL="1371627" indent="0">
              <a:buNone/>
              <a:defRPr sz="750"/>
            </a:lvl5pPr>
            <a:lvl6pPr marL="1714534" indent="0">
              <a:buNone/>
              <a:defRPr sz="750"/>
            </a:lvl6pPr>
            <a:lvl7pPr marL="2057441" indent="0">
              <a:buNone/>
              <a:defRPr sz="750"/>
            </a:lvl7pPr>
            <a:lvl8pPr marL="2400348" indent="0">
              <a:buNone/>
              <a:defRPr sz="750"/>
            </a:lvl8pPr>
            <a:lvl9pPr marL="2743255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A2DAA-742C-AF4A-AB4F-E61705306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589-E13C-A744-A62B-8EB636F649CA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28FB-7FD4-BE4A-9581-7AB4F5DA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EA869-553C-F34E-89E8-39FCE98B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C312-4A70-684F-A428-2BA5C2F7E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6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image" Target="../media/image6.e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0160"/>
            <a:ext cx="109728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1042736" y="3207555"/>
            <a:ext cx="8983579" cy="282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3758-D40C-E645-8713-B342A6A91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2850" y="5546197"/>
            <a:ext cx="8203352" cy="1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5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4572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7" indent="-342907" algn="l" defTabSz="4572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5" indent="-285756" algn="l" defTabSz="45720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45720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4572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4572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3" y="329678"/>
            <a:ext cx="3340520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ctr" defTabSz="4572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7" indent="-342907" algn="l" defTabSz="4572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5" indent="-285756" algn="l" defTabSz="45720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45720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4572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4572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" y="5194968"/>
            <a:ext cx="10972800" cy="1676400"/>
          </a:xfrm>
          <a:prstGeom prst="rect">
            <a:avLst/>
          </a:prstGeom>
        </p:spPr>
      </p:pic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127" y="6324412"/>
            <a:ext cx="1623755" cy="333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677" y="6460258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3" r:id="rId2"/>
    <p:sldLayoutId id="2147483654" r:id="rId3"/>
    <p:sldLayoutId id="2147483656" r:id="rId4"/>
    <p:sldLayoutId id="2147483657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  <p:sldLayoutId id="2147483694" r:id="rId13"/>
  </p:sldLayoutIdLst>
  <p:hf hdr="0" ftr="0" dt="0"/>
  <p:txStyles>
    <p:titleStyle>
      <a:lvl1pPr algn="ctr" defTabSz="4572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7" indent="-342907" algn="l" defTabSz="4572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5" indent="-285756" algn="l" defTabSz="45720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45720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4572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4572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10986445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" y="5194968"/>
            <a:ext cx="109728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127" y="6324412"/>
            <a:ext cx="1623755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7" indent="-342907" algn="l" defTabSz="4572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5" indent="-285756" algn="l" defTabSz="45720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45720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4572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4572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7653" y="5978150"/>
            <a:ext cx="11004097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127" y="6324412"/>
            <a:ext cx="1623755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677" y="6460258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p:hf hdr="0" ftr="0" dt="0"/>
  <p:txStyles>
    <p:titleStyle>
      <a:lvl1pPr algn="ctr" defTabSz="4572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7" indent="-342907" algn="l" defTabSz="4572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5" indent="-285756" algn="l" defTabSz="45720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45720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4572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4572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10986445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7653" y="5978150"/>
            <a:ext cx="11004097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127" y="6324412"/>
            <a:ext cx="1623755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4572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7" indent="-342907" algn="l" defTabSz="4572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5" indent="-285756" algn="l" defTabSz="45720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45720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4572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4572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7653" y="5978150"/>
            <a:ext cx="11004097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6"/>
          <p:cNvSpPr/>
          <p:nvPr userDrawn="1"/>
        </p:nvSpPr>
        <p:spPr>
          <a:xfrm>
            <a:off x="1" y="3"/>
            <a:ext cx="1097436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7" y="277922"/>
            <a:ext cx="1690094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677" y="6460258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  <p:sldLayoutId id="2147483682" r:id="rId6"/>
    <p:sldLayoutId id="2147483683" r:id="rId7"/>
    <p:sldLayoutId id="2147483684" r:id="rId8"/>
    <p:sldLayoutId id="2147483685" r:id="rId9"/>
    <p:sldLayoutId id="2147483692" r:id="rId10"/>
  </p:sldLayoutIdLst>
  <p:hf hdr="0" ftr="0" dt="0"/>
  <p:txStyles>
    <p:titleStyle>
      <a:lvl1pPr algn="ctr" defTabSz="4572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7" indent="-342907" algn="l" defTabSz="4572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5" indent="-285756" algn="l" defTabSz="45720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45720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4572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4572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10986445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r="10121" b="-16499"/>
          <a:stretch/>
        </p:blipFill>
        <p:spPr>
          <a:xfrm>
            <a:off x="-17653" y="457200"/>
            <a:ext cx="10990453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7653" y="5978150"/>
            <a:ext cx="11004097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6"/>
          <p:cNvSpPr/>
          <p:nvPr userDrawn="1"/>
        </p:nvSpPr>
        <p:spPr>
          <a:xfrm>
            <a:off x="-3156" y="3"/>
            <a:ext cx="1097436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0" y="277922"/>
            <a:ext cx="1690094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ctr" defTabSz="4572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7" indent="-342907" algn="l" defTabSz="4572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5" indent="-285756" algn="l" defTabSz="45720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45720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4572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4572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ctr" defTabSz="4572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7" indent="-342907" algn="l" defTabSz="4572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5" indent="-285756" algn="l" defTabSz="45720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45720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4572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4572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rpubs.com/ccong2/50806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01816" y="1053674"/>
            <a:ext cx="9144000" cy="2507154"/>
          </a:xfrm>
        </p:spPr>
        <p:txBody>
          <a:bodyPr vert="horz" anchor="t"/>
          <a:lstStyle/>
          <a:p>
            <a:r>
              <a:rPr lang="en-US" sz="3600" dirty="0"/>
              <a:t>Social Determinants of Health and Composite Indices for Fairfax </a:t>
            </a:r>
            <a:r>
              <a:rPr lang="en-US" sz="3600" dirty="0" err="1"/>
              <a:t>CommunityScapes</a:t>
            </a:r>
            <a:r>
              <a:rPr lang="en-US" sz="3600" dirty="0"/>
              <a:t> </a:t>
            </a:r>
            <a:endParaRPr lang="en-US" dirty="0"/>
          </a:p>
          <a:p>
            <a:r>
              <a:rPr lang="en-US" sz="3600" i="1" dirty="0"/>
              <a:t>Interim Review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556" y="3560828"/>
            <a:ext cx="10880520" cy="1472296"/>
          </a:xfrm>
        </p:spPr>
        <p:txBody>
          <a:bodyPr vert="horz" anchor="t"/>
          <a:lstStyle/>
          <a:p>
            <a:pPr>
              <a:lnSpc>
                <a:spcPct val="150000"/>
              </a:lnSpc>
            </a:pPr>
            <a:r>
              <a:rPr lang="en-US" b="1" i="0">
                <a:solidFill>
                  <a:srgbClr val="FFFFFF"/>
                </a:solidFill>
              </a:rPr>
              <a:t>Data Science for the Public Good</a:t>
            </a:r>
            <a:r>
              <a:rPr lang="en-US" i="0">
                <a:solidFill>
                  <a:srgbClr val="FFFFFF"/>
                </a:solidFill>
              </a:rPr>
              <a:t>: Cong Cong, Quinton Neville, Victoria </a:t>
            </a:r>
            <a:r>
              <a:rPr lang="en-US" i="0" err="1">
                <a:solidFill>
                  <a:srgbClr val="FFFFFF"/>
                </a:solidFill>
              </a:rPr>
              <a:t>Halewicz</a:t>
            </a:r>
            <a:r>
              <a:rPr lang="en-US" i="0" dirty="0">
                <a:solidFill>
                  <a:srgbClr val="FFFFFF"/>
                </a:solidFill>
              </a:rPr>
              <a:t>, Eliza Tobin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b="1" i="0">
                <a:solidFill>
                  <a:srgbClr val="FFFFFF"/>
                </a:solidFill>
              </a:rPr>
              <a:t>Social and Decision Analytics Division</a:t>
            </a:r>
            <a:r>
              <a:rPr lang="en-US" i="0">
                <a:solidFill>
                  <a:srgbClr val="FFFFFF"/>
                </a:solidFill>
              </a:rPr>
              <a:t>: </a:t>
            </a:r>
            <a:r>
              <a:rPr lang="en-US" i="0" dirty="0" err="1">
                <a:solidFill>
                  <a:srgbClr val="FFFFFF"/>
                </a:solidFill>
              </a:rPr>
              <a:t>Teja</a:t>
            </a:r>
            <a:r>
              <a:rPr lang="en-US" i="0" dirty="0">
                <a:solidFill>
                  <a:srgbClr val="FFFFFF"/>
                </a:solidFill>
              </a:rPr>
              <a:t> </a:t>
            </a:r>
            <a:r>
              <a:rPr lang="en-US" i="0" dirty="0" err="1">
                <a:solidFill>
                  <a:srgbClr val="FFFFFF"/>
                </a:solidFill>
              </a:rPr>
              <a:t>Pristavec</a:t>
            </a:r>
            <a:r>
              <a:rPr lang="en-US" i="0" dirty="0">
                <a:solidFill>
                  <a:srgbClr val="FFFFFF"/>
                </a:solidFill>
              </a:rPr>
              <a:t>, Josh Goldstein</a:t>
            </a:r>
          </a:p>
          <a:p>
            <a:pPr>
              <a:lnSpc>
                <a:spcPct val="150000"/>
              </a:lnSpc>
            </a:pPr>
            <a:r>
              <a:rPr lang="en-US" b="1" i="0" dirty="0">
                <a:solidFill>
                  <a:srgbClr val="FFFFFF"/>
                </a:solidFill>
              </a:rPr>
              <a:t>Sponsors</a:t>
            </a:r>
            <a:r>
              <a:rPr lang="en-US" i="0" dirty="0">
                <a:solidFill>
                  <a:srgbClr val="FFFFFF"/>
                </a:solidFill>
              </a:rPr>
              <a:t>: </a:t>
            </a:r>
            <a:r>
              <a:rPr lang="en-US" i="0" dirty="0"/>
              <a:t>Fairfax County Health and Human Services, Inova Translational Medicine Institute</a:t>
            </a:r>
            <a:endParaRPr lang="en-US"/>
          </a:p>
          <a:p>
            <a:endParaRPr lang="en-US" sz="1800" i="0" dirty="0"/>
          </a:p>
        </p:txBody>
      </p:sp>
    </p:spTree>
    <p:extLst>
      <p:ext uri="{BB962C8B-B14F-4D97-AF65-F5344CB8AC3E}">
        <p14:creationId xmlns:p14="http://schemas.microsoft.com/office/powerpoint/2010/main" val="3701842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172A6F-6E40-464F-AA7B-E1AF8AD4F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anchor="t"/>
          <a:lstStyle/>
          <a:p>
            <a:r>
              <a:rPr lang="en-US" sz="4000" b="1">
                <a:solidFill>
                  <a:srgbClr val="002060"/>
                </a:solidFill>
              </a:rPr>
              <a:t>Index 1:</a:t>
            </a:r>
            <a:r>
              <a:rPr lang="en-US" sz="4000">
                <a:solidFill>
                  <a:srgbClr val="002060"/>
                </a:solidFill>
              </a:rPr>
              <a:t> Economic 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AC1B4-B982-4F77-860A-8BAC41C746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37452" y="1647535"/>
            <a:ext cx="4752189" cy="3950398"/>
          </a:xfrm>
        </p:spPr>
        <p:txBody>
          <a:bodyPr vert="horz" anchor="t"/>
          <a:lstStyle/>
          <a:p>
            <a:pPr marL="0" indent="0">
              <a:buNone/>
            </a:pPr>
            <a:endParaRPr lang="en-US" sz="2800" dirty="0">
              <a:solidFill>
                <a:srgbClr val="002060"/>
              </a:solidFill>
              <a:latin typeface="ITC Franklin Gothic Std Demi Co"/>
            </a:endParaRP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Income </a:t>
            </a:r>
            <a:endParaRPr lang="en-US" dirty="0">
              <a:solidFill>
                <a:srgbClr val="002060"/>
              </a:solidFill>
              <a:latin typeface="ITC Franklin Gothic Std Book Co" panose="020B0508030503020204" pitchFamily="34" charset="77"/>
              <a:cs typeface="Calibri"/>
            </a:endParaRP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Education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Age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Race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Ethnicity 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Supplemental security income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Public assistance income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English fluency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Poverty 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Commute time to work</a:t>
            </a:r>
          </a:p>
          <a:p>
            <a:pPr marL="457200" lvl="1" indent="0">
              <a:buNone/>
            </a:pPr>
            <a:endParaRPr lang="en-US" dirty="0">
              <a:solidFill>
                <a:srgbClr val="002060"/>
              </a:solidFill>
              <a:latin typeface="ITC Franklin Gothic Std Demi Co"/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ITC Franklin Gothic Std Demi C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2C209-C540-4DC1-97F6-7DB5A28C2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A2E4AA56-2D8C-4EB2-891D-75A57043F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62" t="23581" r="26847" b="20961"/>
          <a:stretch/>
        </p:blipFill>
        <p:spPr>
          <a:xfrm>
            <a:off x="1685029" y="2464227"/>
            <a:ext cx="3952423" cy="2611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69B2AF-8108-2040-A05A-CD9CD58CA0B2}"/>
              </a:ext>
            </a:extLst>
          </p:cNvPr>
          <p:cNvSpPr txBox="1">
            <a:spLocks/>
          </p:cNvSpPr>
          <p:nvPr/>
        </p:nvSpPr>
        <p:spPr>
          <a:xfrm>
            <a:off x="5990222" y="1647535"/>
            <a:ext cx="9965155" cy="943265"/>
          </a:xfrm>
          <a:prstGeom prst="rect">
            <a:avLst/>
          </a:prstGeom>
        </p:spPr>
        <p:txBody>
          <a:bodyPr vert="horz" anchor="t"/>
          <a:lstStyle>
            <a:lvl1pPr marL="342907" indent="-342907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  <a:ea typeface="+mn-ea"/>
                <a:cs typeface="+mn-cs"/>
              </a:defRPr>
            </a:lvl1pPr>
            <a:lvl2pPr marL="742965" indent="-285756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3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2" indent="-228605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1" indent="-228605" algn="l" defTabSz="4572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50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5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6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78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>
                <a:solidFill>
                  <a:srgbClr val="002060"/>
                </a:solidFill>
                <a:latin typeface="ITC Franklin Gothic Std Book Co" panose="020B0508030503020204" pitchFamily="34" charset="77"/>
              </a:rPr>
              <a:t>Example indicators:</a:t>
            </a:r>
            <a:endParaRPr lang="en-US" dirty="0">
              <a:solidFill>
                <a:schemeClr val="tx2"/>
              </a:solidFill>
              <a:latin typeface="ITC Franklin Gothic Std Book Co" panose="020B05080305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950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018274-127E-4711-B9FC-A089AE711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507281"/>
            <a:ext cx="9144000" cy="457200"/>
          </a:xfrm>
        </p:spPr>
        <p:txBody>
          <a:bodyPr vert="horz" anchor="t"/>
          <a:lstStyle/>
          <a:p>
            <a:r>
              <a:rPr lang="en-US" sz="4000" b="1">
                <a:solidFill>
                  <a:srgbClr val="002060"/>
                </a:solidFill>
              </a:rPr>
              <a:t>Index 2:</a:t>
            </a:r>
            <a:r>
              <a:rPr lang="en-US" sz="4000">
                <a:solidFill>
                  <a:srgbClr val="002060"/>
                </a:solidFill>
              </a:rPr>
              <a:t> Obesogenic Environments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3F044-C987-4AD7-9AE4-416575F00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14543" y="1840235"/>
            <a:ext cx="7848477" cy="4082055"/>
          </a:xfrm>
        </p:spPr>
        <p:txBody>
          <a:bodyPr vert="horz" anchor="t"/>
          <a:lstStyle/>
          <a:p>
            <a:endParaRPr lang="en-US" sz="2800" dirty="0">
              <a:solidFill>
                <a:srgbClr val="002060"/>
              </a:solidFill>
              <a:latin typeface="ITC Franklin Gothic Std Demi Co"/>
            </a:endParaRP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</a:rPr>
              <a:t>Fast food</a:t>
            </a:r>
            <a:endParaRPr lang="en-US" sz="2000" dirty="0">
              <a:solidFill>
                <a:srgbClr val="002060"/>
              </a:solidFill>
              <a:latin typeface="ITC Franklin Gothic Std Book Co" panose="020B0508030503020204" pitchFamily="34" charset="77"/>
              <a:cs typeface="Calibri"/>
            </a:endParaRP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Supermarkets</a:t>
            </a:r>
            <a:endParaRPr lang="en-US" dirty="0">
              <a:solidFill>
                <a:srgbClr val="002060"/>
              </a:solidFill>
              <a:latin typeface="ITC Franklin Gothic Std Book Co" panose="020B0508030503020204" pitchFamily="34" charset="77"/>
              <a:cs typeface="Calibri"/>
            </a:endParaRP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Convenience stores, green grocers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Restaurants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Gas stations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Alcohol stores, bars, pubs 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Nature reserves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Parks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Fitness centers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  <a:latin typeface="ITC Franklin Gothic Std Book Co" panose="020B0508030503020204" pitchFamily="34" charset="77"/>
                <a:cs typeface="Calibri"/>
              </a:rPr>
              <a:t>Playgrounds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3BA16-F5F4-4DD1-BBDF-6223BE889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5" descr="A picture containing sky, orange, yellow, sitting&#10;&#10;Description generated with very high confidence">
            <a:extLst>
              <a:ext uri="{FF2B5EF4-FFF2-40B4-BE49-F238E27FC236}">
                <a16:creationId xmlns:a16="http://schemas.microsoft.com/office/drawing/2014/main" id="{A5797EB0-05DF-49A0-9387-0D542234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118" y="1646740"/>
            <a:ext cx="2140902" cy="2140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7" descr="A tree in a park&#10;&#10;Description generated with very high confidence">
            <a:extLst>
              <a:ext uri="{FF2B5EF4-FFF2-40B4-BE49-F238E27FC236}">
                <a16:creationId xmlns:a16="http://schemas.microsoft.com/office/drawing/2014/main" id="{DAA1B447-5CE9-4394-8BA6-6C84B9A3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957" y="3974882"/>
            <a:ext cx="2743200" cy="1810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609B7-0081-1E48-80DA-AD7233F50BB0}"/>
              </a:ext>
            </a:extLst>
          </p:cNvPr>
          <p:cNvSpPr txBox="1">
            <a:spLocks/>
          </p:cNvSpPr>
          <p:nvPr/>
        </p:nvSpPr>
        <p:spPr>
          <a:xfrm>
            <a:off x="1639979" y="1760032"/>
            <a:ext cx="9965155" cy="943265"/>
          </a:xfrm>
          <a:prstGeom prst="rect">
            <a:avLst/>
          </a:prstGeom>
        </p:spPr>
        <p:txBody>
          <a:bodyPr vert="horz" anchor="t"/>
          <a:lstStyle>
            <a:lvl1pPr marL="342907" indent="-342907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  <a:ea typeface="+mn-ea"/>
                <a:cs typeface="+mn-cs"/>
              </a:defRPr>
            </a:lvl1pPr>
            <a:lvl2pPr marL="742965" indent="-285756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3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2" indent="-228605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1" indent="-228605" algn="l" defTabSz="4572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50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5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6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78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>
                <a:solidFill>
                  <a:srgbClr val="002060"/>
                </a:solidFill>
                <a:latin typeface="ITC Franklin Gothic Std Book Co" panose="020B0508030503020204" pitchFamily="34" charset="77"/>
              </a:rPr>
              <a:t>Example indicators:</a:t>
            </a:r>
            <a:endParaRPr lang="en-US" dirty="0">
              <a:solidFill>
                <a:schemeClr val="tx2"/>
              </a:solidFill>
              <a:latin typeface="ITC Franklin Gothic Std Book Co" panose="020B05080305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820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58C695-439E-4E64-89C5-15021968B928}"/>
              </a:ext>
            </a:extLst>
          </p:cNvPr>
          <p:cNvCxnSpPr>
            <a:cxnSpLocks/>
          </p:cNvCxnSpPr>
          <p:nvPr/>
        </p:nvCxnSpPr>
        <p:spPr>
          <a:xfrm flipV="1">
            <a:off x="1687578" y="5617231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B796DE-D38A-42D5-A7E5-B3F8CBA78B04}"/>
              </a:ext>
            </a:extLst>
          </p:cNvPr>
          <p:cNvCxnSpPr>
            <a:cxnSpLocks/>
          </p:cNvCxnSpPr>
          <p:nvPr/>
        </p:nvCxnSpPr>
        <p:spPr>
          <a:xfrm flipV="1">
            <a:off x="1687578" y="5211041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9C8419-DCEC-45F2-BBC3-5A3FDE20E7B1}"/>
              </a:ext>
            </a:extLst>
          </p:cNvPr>
          <p:cNvCxnSpPr>
            <a:cxnSpLocks/>
          </p:cNvCxnSpPr>
          <p:nvPr/>
        </p:nvCxnSpPr>
        <p:spPr>
          <a:xfrm flipV="1">
            <a:off x="1687578" y="4785958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CF6A58-0CDD-4865-9274-3E09262D2702}"/>
              </a:ext>
            </a:extLst>
          </p:cNvPr>
          <p:cNvCxnSpPr>
            <a:cxnSpLocks/>
          </p:cNvCxnSpPr>
          <p:nvPr/>
        </p:nvCxnSpPr>
        <p:spPr>
          <a:xfrm flipV="1">
            <a:off x="1706471" y="4408107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A71018-1E00-4F3D-ABC4-CCECAA4DA9B7}"/>
              </a:ext>
            </a:extLst>
          </p:cNvPr>
          <p:cNvCxnSpPr/>
          <p:nvPr/>
        </p:nvCxnSpPr>
        <p:spPr>
          <a:xfrm flipV="1">
            <a:off x="1687578" y="4068041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2724242-ECE0-4A9A-B811-258C0FB8830E}"/>
              </a:ext>
            </a:extLst>
          </p:cNvPr>
          <p:cNvCxnSpPr/>
          <p:nvPr/>
        </p:nvCxnSpPr>
        <p:spPr>
          <a:xfrm flipV="1">
            <a:off x="6992251" y="2208903"/>
            <a:ext cx="1923689" cy="1578633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2F5AC5-A5DB-42C1-AC91-500F577C5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anchor="t"/>
          <a:lstStyle/>
          <a:p>
            <a:r>
              <a:rPr lang="en-US" b="1" dirty="0">
                <a:solidFill>
                  <a:srgbClr val="002060"/>
                </a:solidFill>
                <a:latin typeface="ITC Franklin Gothic Std Demi Co" panose="020B0504030503020204" pitchFamily="34" charset="77"/>
              </a:rPr>
              <a:t>Looking Ahead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23D38-6D76-4F91-8508-8CA94A58D3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4774" y="1234237"/>
            <a:ext cx="4491294" cy="1960114"/>
          </a:xfrm>
        </p:spPr>
        <p:txBody>
          <a:bodyPr vert="horz" anchor="t"/>
          <a:lstStyle/>
          <a:p>
            <a:pPr marL="0" indent="0">
              <a:buNone/>
            </a:pPr>
            <a:r>
              <a:rPr lang="en-US" sz="2800">
                <a:solidFill>
                  <a:srgbClr val="002060"/>
                </a:solidFill>
                <a:latin typeface="ITC Franklin Gothic Std Book Co"/>
              </a:rPr>
              <a:t>Data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  <a:latin typeface="ITC Franklin Gothic Std Book Co"/>
              </a:rPr>
              <a:t>Explore</a:t>
            </a:r>
            <a:r>
              <a:rPr lang="en-US" sz="2000">
                <a:solidFill>
                  <a:srgbClr val="002060"/>
                </a:solidFill>
                <a:latin typeface="ITC Franklin Gothic Std Book Co"/>
              </a:rPr>
              <a:t> ACS synthetic </a:t>
            </a:r>
            <a:r>
              <a:rPr lang="en-US">
                <a:solidFill>
                  <a:srgbClr val="002060"/>
                </a:solidFill>
                <a:latin typeface="ITC Franklin Gothic Std Book Co"/>
              </a:rPr>
              <a:t>data</a:t>
            </a:r>
          </a:p>
          <a:p>
            <a:r>
              <a:rPr lang="en-US">
                <a:solidFill>
                  <a:srgbClr val="002060"/>
                </a:solidFill>
                <a:latin typeface="ITC Franklin Gothic Std Book Co"/>
              </a:rPr>
              <a:t>Join</a:t>
            </a:r>
            <a:r>
              <a:rPr lang="en-US" sz="2000">
                <a:solidFill>
                  <a:srgbClr val="002060"/>
                </a:solidFill>
                <a:latin typeface="ITC Franklin Gothic Std Book Co"/>
              </a:rPr>
              <a:t> multiple sources </a:t>
            </a:r>
            <a:endParaRPr lang="en-US">
              <a:solidFill>
                <a:srgbClr val="002060"/>
              </a:solidFill>
              <a:latin typeface="ITC Franklin Gothic Std Book Co"/>
            </a:endParaRP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Book Co"/>
              </a:rPr>
              <a:t>ACS, Housing, OSM</a:t>
            </a:r>
          </a:p>
          <a:p>
            <a:r>
              <a:rPr lang="en-US">
                <a:solidFill>
                  <a:srgbClr val="002060"/>
                </a:solidFill>
                <a:latin typeface="ITC Franklin Gothic Std Book Co"/>
              </a:rPr>
              <a:t>Create</a:t>
            </a:r>
            <a:r>
              <a:rPr lang="en-US" sz="2000">
                <a:solidFill>
                  <a:srgbClr val="002060"/>
                </a:solidFill>
                <a:latin typeface="ITC Franklin Gothic Std Book Co"/>
              </a:rPr>
              <a:t> travel-time distance</a:t>
            </a:r>
            <a:endParaRPr lang="en-US">
              <a:solidFill>
                <a:srgbClr val="002060"/>
              </a:solidFill>
              <a:latin typeface="ITC Franklin Gothic Std Book Co"/>
            </a:endParaRPr>
          </a:p>
          <a:p>
            <a:pPr lvl="1"/>
            <a:endParaRPr lang="en-US" sz="2000">
              <a:solidFill>
                <a:srgbClr val="17375E"/>
              </a:solidFill>
              <a:latin typeface="ITC Franklin Gothic Std Book Compressed"/>
            </a:endParaRPr>
          </a:p>
          <a:p>
            <a:pPr marL="457200" lvl="1" indent="0">
              <a:buNone/>
            </a:pPr>
            <a:endParaRPr lang="en-US">
              <a:solidFill>
                <a:srgbClr val="17375E"/>
              </a:solidFill>
              <a:latin typeface="ITC Franklin Gothic Std Book Compresse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951DB-7471-49DB-9B79-17A6059FD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FE34CE8-4F28-4729-A1DF-0BB660A286DB}"/>
              </a:ext>
            </a:extLst>
          </p:cNvPr>
          <p:cNvSpPr txBox="1">
            <a:spLocks/>
          </p:cNvSpPr>
          <p:nvPr/>
        </p:nvSpPr>
        <p:spPr>
          <a:xfrm>
            <a:off x="5791151" y="4121750"/>
            <a:ext cx="4327392" cy="1968740"/>
          </a:xfrm>
          <a:prstGeom prst="rect">
            <a:avLst/>
          </a:prstGeom>
        </p:spPr>
        <p:txBody>
          <a:bodyPr vert="horz" anchor="t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002060"/>
                </a:solidFill>
              </a:rPr>
              <a:t>Index Construction</a:t>
            </a:r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Dimensional </a:t>
            </a:r>
            <a:r>
              <a:rPr lang="en-US" sz="2000" dirty="0">
                <a:solidFill>
                  <a:srgbClr val="002060"/>
                </a:solidFill>
                <a:latin typeface="ITC Franklin Gothic Std Book Compressed"/>
              </a:rPr>
              <a:t>/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ITC Franklin Gothic Std Book Compressed"/>
              </a:rPr>
              <a:t>Factor </a:t>
            </a:r>
            <a:r>
              <a:rPr lang="en-US" sz="2000" dirty="0">
                <a:solidFill>
                  <a:srgbClr val="002060"/>
                </a:solidFill>
              </a:rPr>
              <a:t>analysis</a:t>
            </a:r>
            <a:endParaRPr lang="en-US" sz="2000" dirty="0">
              <a:solidFill>
                <a:srgbClr val="002060"/>
              </a:solidFill>
              <a:cs typeface="Calibri"/>
            </a:endParaRPr>
          </a:p>
          <a:p>
            <a:r>
              <a:rPr lang="en-US" sz="2000" dirty="0">
                <a:solidFill>
                  <a:srgbClr val="002060"/>
                </a:solidFill>
                <a:cs typeface="Calibri"/>
              </a:rPr>
              <a:t>Weighting </a:t>
            </a:r>
            <a:r>
              <a:rPr lang="en-US" sz="2000" dirty="0">
                <a:solidFill>
                  <a:srgbClr val="002060"/>
                </a:solidFill>
                <a:latin typeface="ITC Franklin Gothic Std Book Compressed"/>
                <a:cs typeface="Calibri"/>
              </a:rPr>
              <a:t>&amp; </a:t>
            </a:r>
            <a:r>
              <a:rPr lang="en-US" sz="2000" dirty="0">
                <a:solidFill>
                  <a:srgbClr val="002060"/>
                </a:solidFill>
                <a:cs typeface="Calibri"/>
              </a:rPr>
              <a:t>aggregation</a:t>
            </a:r>
          </a:p>
          <a:p>
            <a:r>
              <a:rPr lang="en-US" sz="2000" dirty="0">
                <a:solidFill>
                  <a:srgbClr val="002060"/>
                </a:solidFill>
              </a:rPr>
              <a:t>Interactive</a:t>
            </a:r>
            <a:r>
              <a:rPr lang="en-US" sz="2000" dirty="0">
                <a:solidFill>
                  <a:srgbClr val="002060"/>
                </a:solidFill>
                <a:latin typeface="ITC Franklin Gothic Std Book Compressed"/>
              </a:rPr>
              <a:t> visualization</a:t>
            </a:r>
            <a:endParaRPr lang="en-US" sz="2000" dirty="0">
              <a:solidFill>
                <a:srgbClr val="002060"/>
              </a:solidFill>
            </a:endParaRPr>
          </a:p>
          <a:p>
            <a:pPr lvl="1"/>
            <a:endParaRPr lang="en-US" sz="2000" dirty="0">
              <a:solidFill>
                <a:srgbClr val="17375E"/>
              </a:solidFill>
              <a:latin typeface="ITC Franklin Gothic Std Book Compressed"/>
            </a:endParaRPr>
          </a:p>
          <a:p>
            <a:pPr lvl="1"/>
            <a:endParaRPr lang="en-US" sz="2800" dirty="0">
              <a:solidFill>
                <a:srgbClr val="17375E"/>
              </a:solidFill>
              <a:latin typeface="ITC Franklin Gothic Std Book Compressed"/>
            </a:endParaRPr>
          </a:p>
        </p:txBody>
      </p: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028534F-CC57-424E-B443-D1B5885D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997" y="1684085"/>
            <a:ext cx="974785" cy="112619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CDE9ABB-B3EC-4C55-835D-7F8718AA3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451" y="2520847"/>
            <a:ext cx="1000665" cy="116069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7B881F-CFCE-4106-B100-88309CD4C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113" y="2520846"/>
            <a:ext cx="983412" cy="1160698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0D1E8F63-CAC4-44CB-8198-4A7E5E86E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5208" y="882575"/>
            <a:ext cx="793631" cy="1141952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BA7624D-0C22-4ED6-9B88-39AAF1281383}"/>
              </a:ext>
            </a:extLst>
          </p:cNvPr>
          <p:cNvCxnSpPr/>
          <p:nvPr/>
        </p:nvCxnSpPr>
        <p:spPr>
          <a:xfrm>
            <a:off x="5567994" y="3205793"/>
            <a:ext cx="1483743" cy="577968"/>
          </a:xfrm>
          <a:prstGeom prst="curvedConnector3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2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4A4D85B9-3847-4E6C-81EA-E9ADEEC3F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780" y="1681623"/>
            <a:ext cx="992039" cy="11311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5217020-A5C7-4218-93CA-169EB59A15E2}"/>
              </a:ext>
            </a:extLst>
          </p:cNvPr>
          <p:cNvSpPr txBox="1"/>
          <p:nvPr/>
        </p:nvSpPr>
        <p:spPr>
          <a:xfrm>
            <a:off x="7582620" y="3674853"/>
            <a:ext cx="142335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ITC Franklin Gothic Std Demi Co"/>
              </a:rPr>
              <a:t>https://www.tidyverse.org</a:t>
            </a:r>
            <a:endParaRPr lang="en-US" sz="800">
              <a:solidFill>
                <a:schemeClr val="tx2"/>
              </a:solidFill>
              <a:latin typeface="ITC Franklin Gothic Std Demi Co"/>
              <a:cs typeface="Calibri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C8C793ED-B9A8-4761-85EF-80E7A5F36252}"/>
              </a:ext>
            </a:extLst>
          </p:cNvPr>
          <p:cNvSpPr/>
          <p:nvPr/>
        </p:nvSpPr>
        <p:spPr>
          <a:xfrm>
            <a:off x="2212670" y="3426790"/>
            <a:ext cx="980143" cy="830561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2"/>
                </a:solidFill>
                <a:latin typeface="ITC Franklin Gothic Std Demi Co"/>
                <a:cs typeface="Calibri"/>
              </a:rPr>
              <a:t>SES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61F06AD-2FC8-45AE-AC4C-240F8DEFC4E0}"/>
              </a:ext>
            </a:extLst>
          </p:cNvPr>
          <p:cNvSpPr/>
          <p:nvPr/>
        </p:nvSpPr>
        <p:spPr>
          <a:xfrm>
            <a:off x="2203222" y="4448770"/>
            <a:ext cx="999036" cy="877792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2"/>
                </a:solidFill>
                <a:latin typeface="ITC Franklin Gothic Std Demi Co"/>
                <a:cs typeface="Calibri"/>
              </a:rPr>
              <a:t>Food +/-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82A2C7D-495A-4C37-A66F-76C8E2AB1D4F}"/>
              </a:ext>
            </a:extLst>
          </p:cNvPr>
          <p:cNvSpPr/>
          <p:nvPr/>
        </p:nvSpPr>
        <p:spPr>
          <a:xfrm>
            <a:off x="2203223" y="5856873"/>
            <a:ext cx="1017928" cy="858898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2"/>
                </a:solidFill>
                <a:latin typeface="ITC Franklin Gothic Std Demi Co"/>
                <a:cs typeface="Calibri"/>
              </a:rPr>
              <a:t>Geo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25A45D9-0B6F-4AAF-A655-2DFFF95585C4}"/>
              </a:ext>
            </a:extLst>
          </p:cNvPr>
          <p:cNvSpPr/>
          <p:nvPr/>
        </p:nvSpPr>
        <p:spPr>
          <a:xfrm>
            <a:off x="2673087" y="5435752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D0C183-805B-4B90-B17D-2E7D26F718CD}"/>
              </a:ext>
            </a:extLst>
          </p:cNvPr>
          <p:cNvSpPr/>
          <p:nvPr/>
        </p:nvSpPr>
        <p:spPr>
          <a:xfrm>
            <a:off x="2673087" y="5556522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521D832-BF17-4FBE-A9BA-39AE3F577E8F}"/>
              </a:ext>
            </a:extLst>
          </p:cNvPr>
          <p:cNvSpPr/>
          <p:nvPr/>
        </p:nvSpPr>
        <p:spPr>
          <a:xfrm>
            <a:off x="2673087" y="5677292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8466E9-3474-4A5E-8AF8-99E6515DDB76}"/>
              </a:ext>
            </a:extLst>
          </p:cNvPr>
          <p:cNvCxnSpPr/>
          <p:nvPr/>
        </p:nvCxnSpPr>
        <p:spPr>
          <a:xfrm>
            <a:off x="3362145" y="4781191"/>
            <a:ext cx="741909" cy="86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A3E06B-71C6-40FE-91BF-7BAD62E47722}"/>
              </a:ext>
            </a:extLst>
          </p:cNvPr>
          <p:cNvCxnSpPr>
            <a:cxnSpLocks/>
          </p:cNvCxnSpPr>
          <p:nvPr/>
        </p:nvCxnSpPr>
        <p:spPr>
          <a:xfrm>
            <a:off x="3310386" y="3978117"/>
            <a:ext cx="849524" cy="37710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AFD8FA-599B-4A65-90BB-A82B3416771B}"/>
              </a:ext>
            </a:extLst>
          </p:cNvPr>
          <p:cNvCxnSpPr>
            <a:cxnSpLocks/>
          </p:cNvCxnSpPr>
          <p:nvPr/>
        </p:nvCxnSpPr>
        <p:spPr>
          <a:xfrm flipV="1">
            <a:off x="3327639" y="5326687"/>
            <a:ext cx="815019" cy="5414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Hexagon 23">
            <a:extLst>
              <a:ext uri="{FF2B5EF4-FFF2-40B4-BE49-F238E27FC236}">
                <a16:creationId xmlns:a16="http://schemas.microsoft.com/office/drawing/2014/main" id="{6A92E3BA-EDF3-4D48-9D8A-F9213A61571F}"/>
              </a:ext>
            </a:extLst>
          </p:cNvPr>
          <p:cNvSpPr/>
          <p:nvPr/>
        </p:nvSpPr>
        <p:spPr>
          <a:xfrm>
            <a:off x="4234175" y="4163600"/>
            <a:ext cx="1471349" cy="1274535"/>
          </a:xfrm>
          <a:prstGeom prst="hexagon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>
              <a:solidFill>
                <a:schemeClr val="tx2"/>
              </a:solidFill>
              <a:latin typeface="ITC Franklin Gothic Std Demi Co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53CD7-22B2-4262-BADF-F825E6484069}"/>
              </a:ext>
            </a:extLst>
          </p:cNvPr>
          <p:cNvSpPr txBox="1"/>
          <p:nvPr/>
        </p:nvSpPr>
        <p:spPr>
          <a:xfrm>
            <a:off x="3604701" y="457011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chemeClr val="accent6"/>
                </a:solidFill>
                <a:ea typeface="+mn-lt"/>
                <a:cs typeface="+mn-lt"/>
              </a:rPr>
              <a:t>Obesogenic</a:t>
            </a:r>
            <a:endParaRPr lang="en-US" sz="1800">
              <a:solidFill>
                <a:schemeClr val="accent6"/>
              </a:solidFill>
              <a:ea typeface="+mn-lt"/>
              <a:cs typeface="+mn-lt"/>
            </a:endParaRPr>
          </a:p>
          <a:p>
            <a:pPr algn="ctr"/>
            <a:r>
              <a:rPr lang="en-US" sz="1800" b="1">
                <a:solidFill>
                  <a:schemeClr val="accent6"/>
                </a:solidFill>
                <a:ea typeface="+mn-lt"/>
                <a:cs typeface="+mn-lt"/>
              </a:rPr>
              <a:t>Index</a:t>
            </a:r>
            <a:endParaRPr lang="en-US" sz="180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B2EE18-34C5-4A70-9E93-9C913E4DB29C}"/>
              </a:ext>
            </a:extLst>
          </p:cNvPr>
          <p:cNvSpPr/>
          <p:nvPr/>
        </p:nvSpPr>
        <p:spPr>
          <a:xfrm rot="16200000">
            <a:off x="216611" y="4554913"/>
            <a:ext cx="2350236" cy="593228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2"/>
                </a:solidFill>
                <a:cs typeface="Calibri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53294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01838" y="240866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70890" y="1124356"/>
            <a:ext cx="8154014" cy="4201606"/>
          </a:xfrm>
        </p:spPr>
        <p:txBody>
          <a:bodyPr vert="horz" anchor="t"/>
          <a:lstStyle/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latin typeface="ITC Franklin Gothic Std Book"/>
              </a:rPr>
              <a:t>G</a:t>
            </a:r>
            <a:r>
              <a:rPr lang="en-US" b="1" dirty="0">
                <a:solidFill>
                  <a:srgbClr val="002060"/>
                </a:solidFill>
                <a:latin typeface="ITC Franklin Gothic Std Book"/>
              </a:rPr>
              <a:t>oal:</a:t>
            </a:r>
            <a:r>
              <a:rPr lang="en-US" b="1" dirty="0">
                <a:solidFill>
                  <a:srgbClr val="002060"/>
                </a:solidFill>
                <a:latin typeface="ITC Franklin Gothic Std Book"/>
                <a:cs typeface="Calibri"/>
              </a:rPr>
              <a:t> </a:t>
            </a:r>
            <a:r>
              <a:rPr lang="en-US" dirty="0">
                <a:solidFill>
                  <a:srgbClr val="002060"/>
                </a:solidFill>
                <a:latin typeface="ITC Franklin Gothic Std Book"/>
                <a:ea typeface="+mn-lt"/>
                <a:cs typeface="+mn-lt"/>
              </a:rPr>
              <a:t> Map social determinants of health that influence wellbeing in Fairfax County</a:t>
            </a:r>
          </a:p>
          <a:p>
            <a:pPr marL="742950" lvl="1" indent="-285750"/>
            <a:r>
              <a:rPr lang="en-US" sz="2000" b="1" dirty="0">
                <a:solidFill>
                  <a:srgbClr val="002060"/>
                </a:solidFill>
                <a:latin typeface="ITC Franklin Gothic Std Book"/>
                <a:ea typeface="+mn-lt"/>
                <a:cs typeface="+mn-lt"/>
              </a:rPr>
              <a:t>Social Determinants of Health: </a:t>
            </a:r>
            <a:r>
              <a:rPr lang="en-US" sz="2000" dirty="0">
                <a:solidFill>
                  <a:srgbClr val="002060"/>
                </a:solidFill>
                <a:latin typeface="ITC Franklin Gothic Std Book"/>
                <a:ea typeface="+mn-lt"/>
                <a:cs typeface="+mn-lt"/>
              </a:rPr>
              <a:t>"The conditions in which people are born, grow, work, live, and age, and the wider set of forces and systems shaping the conditions of daily life.” (World Health Organization)</a:t>
            </a: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  <a:latin typeface="ITC Franklin Gothic Std Book" panose="020B0504030503020204" pitchFamily="34" charset="77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ITC Franklin Gothic Std Book"/>
                <a:ea typeface="+mn-lt"/>
                <a:cs typeface="+mn-lt"/>
              </a:rPr>
              <a:t>Reasoning:</a:t>
            </a:r>
            <a:endParaRPr lang="en-US" dirty="0">
              <a:solidFill>
                <a:srgbClr val="002060"/>
              </a:solidFill>
              <a:latin typeface="ITC Franklin Gothic Std Book"/>
              <a:ea typeface="+mn-lt"/>
              <a:cs typeface="+mn-lt"/>
            </a:endParaRPr>
          </a:p>
          <a:p>
            <a:pPr marL="457200" indent="-457200"/>
            <a:r>
              <a:rPr lang="en-US" dirty="0">
                <a:solidFill>
                  <a:srgbClr val="002060"/>
                </a:solidFill>
                <a:latin typeface="ITC Franklin Gothic Std Book"/>
                <a:ea typeface="+mn-lt"/>
                <a:cs typeface="+mn-lt"/>
              </a:rPr>
              <a:t>Health inequities in Fairfax County</a:t>
            </a:r>
          </a:p>
          <a:p>
            <a:pPr marL="742950" lvl="1" indent="-285750"/>
            <a:r>
              <a:rPr lang="en-US" sz="2000" dirty="0">
                <a:solidFill>
                  <a:srgbClr val="002060"/>
                </a:solidFill>
                <a:latin typeface="ITC Franklin Gothic Std Book"/>
                <a:ea typeface="+mn-lt"/>
                <a:cs typeface="+mn-lt"/>
              </a:rPr>
              <a:t>Where? Why? </a:t>
            </a:r>
            <a:endParaRPr lang="en-US" sz="2000">
              <a:solidFill>
                <a:srgbClr val="002060"/>
              </a:solidFill>
              <a:latin typeface="ITC Franklin Gothic Std Book"/>
              <a:cs typeface="Calibri"/>
            </a:endParaRPr>
          </a:p>
          <a:p>
            <a:pPr marL="742950" lvl="1" indent="-285750"/>
            <a:r>
              <a:rPr lang="en-US" sz="2000" dirty="0">
                <a:solidFill>
                  <a:srgbClr val="002060"/>
                </a:solidFill>
                <a:latin typeface="ITC Franklin Gothic Std Book"/>
                <a:ea typeface="+mn-lt"/>
                <a:cs typeface="+mn-lt"/>
              </a:rPr>
              <a:t>What can be done?</a:t>
            </a:r>
          </a:p>
          <a:p>
            <a:pPr marL="457200" indent="-457200"/>
            <a:r>
              <a:rPr lang="en-US" dirty="0">
                <a:solidFill>
                  <a:srgbClr val="002060"/>
                </a:solidFill>
                <a:latin typeface="ITC Franklin Gothic Std Book"/>
                <a:ea typeface="+mn-lt"/>
                <a:cs typeface="+mn-lt"/>
              </a:rPr>
              <a:t>Little information at the subcounty level: only at the county level</a:t>
            </a:r>
          </a:p>
          <a:p>
            <a:pPr marL="457200" indent="-457200"/>
            <a:r>
              <a:rPr lang="en-US" dirty="0">
                <a:solidFill>
                  <a:srgbClr val="002060"/>
                </a:solidFill>
                <a:latin typeface="ITC Franklin Gothic Std Book"/>
                <a:ea typeface="+mn-lt"/>
                <a:cs typeface="+mn-lt"/>
              </a:rPr>
              <a:t>Understanding how to adequately allocate resources </a:t>
            </a:r>
            <a:endParaRPr lang="en-US">
              <a:latin typeface="ITC Franklin Gothic Std Book"/>
            </a:endParaRPr>
          </a:p>
          <a:p>
            <a:pPr marL="457200" indent="-457200"/>
            <a:r>
              <a:rPr lang="en-US" dirty="0">
                <a:solidFill>
                  <a:srgbClr val="002060"/>
                </a:solidFill>
                <a:latin typeface="ITC Franklin Gothic Std Book"/>
                <a:ea typeface="+mn-lt"/>
                <a:cs typeface="+mn-lt"/>
              </a:rPr>
              <a:t>Establish a baseline measurement for future policy changes</a:t>
            </a:r>
            <a:endParaRPr lang="en-US">
              <a:solidFill>
                <a:srgbClr val="002060"/>
              </a:solidFill>
              <a:latin typeface="ITC Franklin Gothic Std Book"/>
              <a:cs typeface="Calibri"/>
            </a:endParaRPr>
          </a:p>
          <a:p>
            <a:pPr marL="457200" indent="-457200"/>
            <a:endParaRPr lang="en-US" sz="1800" dirty="0">
              <a:solidFill>
                <a:srgbClr val="002060"/>
              </a:solidFill>
              <a:latin typeface="ITC Franklin Gothic Std Book" panose="020B0504030503020204" pitchFamily="34" charset="77"/>
              <a:cs typeface="Calibri"/>
            </a:endParaRPr>
          </a:p>
          <a:p>
            <a:pPr marL="342900" indent="-342900"/>
            <a:endParaRPr lang="en-US" sz="1800" dirty="0">
              <a:latin typeface="ITC Franklin Gothic Std Book" panose="020B0504030503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10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55AE1-3157-4896-BAB7-36498AB3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2372A04-4E3F-4DCC-94AC-538D83EF8DAF}"/>
              </a:ext>
            </a:extLst>
          </p:cNvPr>
          <p:cNvSpPr txBox="1">
            <a:spLocks/>
          </p:cNvSpPr>
          <p:nvPr/>
        </p:nvSpPr>
        <p:spPr>
          <a:xfrm>
            <a:off x="3109341" y="555273"/>
            <a:ext cx="4738668" cy="545123"/>
          </a:xfrm>
          <a:prstGeom prst="rect">
            <a:avLst/>
          </a:prstGeom>
        </p:spPr>
        <p:txBody>
          <a:bodyPr vert="horz" anchor="t"/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solidFill>
                  <a:srgbClr val="002060"/>
                </a:solidFill>
              </a:rPr>
              <a:t>Process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97506-53BD-4381-B5A5-8295016FABE1}"/>
              </a:ext>
            </a:extLst>
          </p:cNvPr>
          <p:cNvSpPr txBox="1"/>
          <p:nvPr/>
        </p:nvSpPr>
        <p:spPr>
          <a:xfrm>
            <a:off x="799717" y="1799355"/>
            <a:ext cx="3919768" cy="63832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Select Composite Indices</a:t>
            </a:r>
            <a:endParaRPr lang="en-US" sz="1800" b="1" dirty="0">
              <a:solidFill>
                <a:srgbClr val="002060"/>
              </a:solidFill>
              <a:latin typeface="Calibri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Set of variables that we cannot observe but that we want to describe</a:t>
            </a:r>
          </a:p>
          <a:p>
            <a:pPr lvl="1">
              <a:spcBef>
                <a:spcPct val="20000"/>
              </a:spcBef>
            </a:pPr>
            <a:r>
              <a:rPr lang="en-US" sz="2000" dirty="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E.g. health, quality of life, happiness</a:t>
            </a:r>
          </a:p>
          <a:p>
            <a:pPr>
              <a:spcBef>
                <a:spcPct val="20000"/>
              </a:spcBef>
            </a:pPr>
            <a:endParaRPr lang="en-US" sz="2800" b="1" dirty="0">
              <a:solidFill>
                <a:srgbClr val="002060"/>
              </a:solidFill>
              <a:latin typeface="ITC Franklin Gothic Std Book Co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Chosen Indices</a:t>
            </a:r>
            <a:endParaRPr lang="en-US" sz="1800" b="1" dirty="0">
              <a:solidFill>
                <a:srgbClr val="002060"/>
              </a:solidFill>
              <a:latin typeface="ITC Franklin Gothic Std Book Co"/>
              <a:ea typeface="+mn-lt"/>
              <a:cs typeface="+mn-lt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Economic vulnerability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Obesogenic environments</a:t>
            </a:r>
            <a:endParaRPr lang="en-US" sz="2000" dirty="0">
              <a:solidFill>
                <a:srgbClr val="002060"/>
              </a:solidFill>
              <a:latin typeface="ITC Franklin Gothic Std Book Co"/>
              <a:cs typeface="Calibri"/>
            </a:endParaRPr>
          </a:p>
          <a:p>
            <a:pPr>
              <a:spcBef>
                <a:spcPct val="20000"/>
              </a:spcBef>
            </a:pPr>
            <a:endParaRPr lang="en-US" sz="2000" dirty="0">
              <a:solidFill>
                <a:srgbClr val="002060"/>
              </a:solidFill>
              <a:latin typeface="ITC Franklin Gothic Std Book Co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en-US" sz="2800" b="1" dirty="0">
              <a:solidFill>
                <a:srgbClr val="002060"/>
              </a:solidFill>
              <a:latin typeface="ITC Franklin Gothic Std Book Co"/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rgbClr val="002060"/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16D588-D7A5-4FBE-9765-51A10152EDCA}"/>
              </a:ext>
            </a:extLst>
          </p:cNvPr>
          <p:cNvCxnSpPr>
            <a:cxnSpLocks/>
          </p:cNvCxnSpPr>
          <p:nvPr/>
        </p:nvCxnSpPr>
        <p:spPr>
          <a:xfrm flipV="1">
            <a:off x="6188309" y="4308315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3C0DA0-626D-4BCD-92B1-EF1F9CA560EC}"/>
              </a:ext>
            </a:extLst>
          </p:cNvPr>
          <p:cNvCxnSpPr>
            <a:cxnSpLocks/>
          </p:cNvCxnSpPr>
          <p:nvPr/>
        </p:nvCxnSpPr>
        <p:spPr>
          <a:xfrm flipV="1">
            <a:off x="6188309" y="3902125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487833-D5FC-43CC-805C-04BD07ADDF67}"/>
              </a:ext>
            </a:extLst>
          </p:cNvPr>
          <p:cNvCxnSpPr>
            <a:cxnSpLocks/>
          </p:cNvCxnSpPr>
          <p:nvPr/>
        </p:nvCxnSpPr>
        <p:spPr>
          <a:xfrm flipV="1">
            <a:off x="6188309" y="3477042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A4213B-F7E3-4B57-9C6D-95874386EEC3}"/>
              </a:ext>
            </a:extLst>
          </p:cNvPr>
          <p:cNvCxnSpPr>
            <a:cxnSpLocks/>
          </p:cNvCxnSpPr>
          <p:nvPr/>
        </p:nvCxnSpPr>
        <p:spPr>
          <a:xfrm flipV="1">
            <a:off x="6207202" y="3099191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279D42-2DC0-40E4-B522-6831CAFE333E}"/>
              </a:ext>
            </a:extLst>
          </p:cNvPr>
          <p:cNvCxnSpPr/>
          <p:nvPr/>
        </p:nvCxnSpPr>
        <p:spPr>
          <a:xfrm flipV="1">
            <a:off x="6188309" y="2759125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Hexagon 15">
            <a:extLst>
              <a:ext uri="{FF2B5EF4-FFF2-40B4-BE49-F238E27FC236}">
                <a16:creationId xmlns:a16="http://schemas.microsoft.com/office/drawing/2014/main" id="{F11BB37B-62EC-4A12-BD0D-2C9FF2741120}"/>
              </a:ext>
            </a:extLst>
          </p:cNvPr>
          <p:cNvSpPr/>
          <p:nvPr/>
        </p:nvSpPr>
        <p:spPr>
          <a:xfrm>
            <a:off x="6713400" y="2117874"/>
            <a:ext cx="980143" cy="830561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>
              <a:solidFill>
                <a:schemeClr val="tx2"/>
              </a:solidFill>
              <a:latin typeface="ITC Franklin Gothic Std Demi Co"/>
              <a:cs typeface="Calibri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4C8D4BE-FD65-45A4-AB11-5F45314D27C1}"/>
              </a:ext>
            </a:extLst>
          </p:cNvPr>
          <p:cNvSpPr/>
          <p:nvPr/>
        </p:nvSpPr>
        <p:spPr>
          <a:xfrm>
            <a:off x="6703952" y="3139854"/>
            <a:ext cx="999036" cy="877792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>
              <a:solidFill>
                <a:schemeClr val="tx2"/>
              </a:solidFill>
              <a:latin typeface="ITC Franklin Gothic Std Demi Co"/>
              <a:cs typeface="Calibri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DA457AF0-7D38-4CE8-AEDA-BD5409F7341B}"/>
              </a:ext>
            </a:extLst>
          </p:cNvPr>
          <p:cNvSpPr/>
          <p:nvPr/>
        </p:nvSpPr>
        <p:spPr>
          <a:xfrm>
            <a:off x="6703953" y="4547957"/>
            <a:ext cx="1017928" cy="858898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b="1">
              <a:solidFill>
                <a:schemeClr val="tx2"/>
              </a:solidFill>
              <a:latin typeface="ITC Franklin Gothic Std Demi Co"/>
              <a:cs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2D1CAD-E731-4292-A710-CB0CE545120C}"/>
              </a:ext>
            </a:extLst>
          </p:cNvPr>
          <p:cNvSpPr/>
          <p:nvPr/>
        </p:nvSpPr>
        <p:spPr>
          <a:xfrm>
            <a:off x="7173818" y="4126836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7386BE-4551-41DB-819E-9CD9C280CC70}"/>
              </a:ext>
            </a:extLst>
          </p:cNvPr>
          <p:cNvSpPr/>
          <p:nvPr/>
        </p:nvSpPr>
        <p:spPr>
          <a:xfrm>
            <a:off x="7173818" y="4247606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34EED4-16DB-41FD-9FA7-8728ED468D4B}"/>
              </a:ext>
            </a:extLst>
          </p:cNvPr>
          <p:cNvSpPr/>
          <p:nvPr/>
        </p:nvSpPr>
        <p:spPr>
          <a:xfrm>
            <a:off x="7173818" y="4368376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AD3C33-FFB7-47E7-A4B5-6E27F443FD19}"/>
              </a:ext>
            </a:extLst>
          </p:cNvPr>
          <p:cNvCxnSpPr/>
          <p:nvPr/>
        </p:nvCxnSpPr>
        <p:spPr>
          <a:xfrm>
            <a:off x="7862876" y="3472275"/>
            <a:ext cx="741909" cy="86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FDC249-7B56-4712-B202-54E72AE5FA34}"/>
              </a:ext>
            </a:extLst>
          </p:cNvPr>
          <p:cNvCxnSpPr>
            <a:cxnSpLocks/>
          </p:cNvCxnSpPr>
          <p:nvPr/>
        </p:nvCxnSpPr>
        <p:spPr>
          <a:xfrm>
            <a:off x="7811116" y="2669201"/>
            <a:ext cx="849524" cy="37710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C2A454-E518-4D92-BBE6-62BBBE85A002}"/>
              </a:ext>
            </a:extLst>
          </p:cNvPr>
          <p:cNvCxnSpPr>
            <a:cxnSpLocks/>
          </p:cNvCxnSpPr>
          <p:nvPr/>
        </p:nvCxnSpPr>
        <p:spPr>
          <a:xfrm flipV="1">
            <a:off x="7828369" y="4017771"/>
            <a:ext cx="815019" cy="5414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Hexagon 33">
            <a:extLst>
              <a:ext uri="{FF2B5EF4-FFF2-40B4-BE49-F238E27FC236}">
                <a16:creationId xmlns:a16="http://schemas.microsoft.com/office/drawing/2014/main" id="{4EE93C39-83B6-4FCE-92E0-107D8A3AE351}"/>
              </a:ext>
            </a:extLst>
          </p:cNvPr>
          <p:cNvSpPr/>
          <p:nvPr/>
        </p:nvSpPr>
        <p:spPr>
          <a:xfrm>
            <a:off x="8734905" y="2854684"/>
            <a:ext cx="1471349" cy="1274535"/>
          </a:xfrm>
          <a:prstGeom prst="hexagon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accent6"/>
                </a:solidFill>
                <a:latin typeface="ITC Franklin Gothic Std Demi Co"/>
                <a:cs typeface="Calibri"/>
              </a:rPr>
              <a:t>Quality</a:t>
            </a:r>
          </a:p>
          <a:p>
            <a:pPr algn="ctr"/>
            <a:r>
              <a:rPr lang="en-US" sz="1800" b="1">
                <a:solidFill>
                  <a:schemeClr val="accent6"/>
                </a:solidFill>
                <a:latin typeface="ITC Franklin Gothic Std Demi Co"/>
                <a:cs typeface="Calibri"/>
              </a:rPr>
              <a:t>of</a:t>
            </a:r>
          </a:p>
          <a:p>
            <a:pPr algn="ctr"/>
            <a:r>
              <a:rPr lang="en-US" sz="1800" b="1">
                <a:solidFill>
                  <a:schemeClr val="accent6"/>
                </a:solidFill>
                <a:latin typeface="ITC Franklin Gothic Std Demi Co"/>
                <a:cs typeface="Calibri"/>
              </a:rPr>
              <a:t>Life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027046-E09F-4F7D-B723-DCB1E9ABA98D}"/>
              </a:ext>
            </a:extLst>
          </p:cNvPr>
          <p:cNvSpPr/>
          <p:nvPr/>
        </p:nvSpPr>
        <p:spPr>
          <a:xfrm rot="16200000">
            <a:off x="4501681" y="3030337"/>
            <a:ext cx="2350236" cy="1024548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2"/>
                </a:solidFill>
                <a:latin typeface="Itc"/>
                <a:cs typeface="Calibri"/>
              </a:rPr>
              <a:t>Measurable Variables</a:t>
            </a:r>
            <a:endParaRPr lang="en-US" sz="1800">
              <a:solidFill>
                <a:schemeClr val="tx2"/>
              </a:solidFill>
              <a:latin typeface="Itc"/>
            </a:endParaRPr>
          </a:p>
        </p:txBody>
      </p:sp>
      <p:pic>
        <p:nvPicPr>
          <p:cNvPr id="41" name="Picture 41" descr="A close up of a box&#10;&#10;Description generated with high confidence">
            <a:extLst>
              <a:ext uri="{FF2B5EF4-FFF2-40B4-BE49-F238E27FC236}">
                <a16:creationId xmlns:a16="http://schemas.microsoft.com/office/drawing/2014/main" id="{CCCE404A-5E2A-46B5-B2DF-8193E7127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61" y="2291502"/>
            <a:ext cx="520350" cy="478107"/>
          </a:xfrm>
          <a:prstGeom prst="rect">
            <a:avLst/>
          </a:prstGeom>
        </p:spPr>
      </p:pic>
      <p:pic>
        <p:nvPicPr>
          <p:cNvPr id="43" name="Picture 43">
            <a:extLst>
              <a:ext uri="{FF2B5EF4-FFF2-40B4-BE49-F238E27FC236}">
                <a16:creationId xmlns:a16="http://schemas.microsoft.com/office/drawing/2014/main" id="{25D010EE-6384-47EA-AE85-8EE99E5E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736" y="3258322"/>
            <a:ext cx="525664" cy="565238"/>
          </a:xfrm>
          <a:prstGeom prst="rect">
            <a:avLst/>
          </a:prstGeom>
        </p:spPr>
      </p:pic>
      <p:pic>
        <p:nvPicPr>
          <p:cNvPr id="49" name="Picture 49" descr="A close up of a logo&#10;&#10;Description generated with high confidence">
            <a:extLst>
              <a:ext uri="{FF2B5EF4-FFF2-40B4-BE49-F238E27FC236}">
                <a16:creationId xmlns:a16="http://schemas.microsoft.com/office/drawing/2014/main" id="{F1F64B9F-E1AA-4545-811D-0B23FDFB9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424" y="4660655"/>
            <a:ext cx="589657" cy="5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1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DA4C28-7437-42C7-84FB-0D5F101C8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6928" y="464149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Literature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B31CA-3CB1-4985-A182-0C6B3DC715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94573" y="1236925"/>
            <a:ext cx="8302052" cy="3824793"/>
          </a:xfrm>
        </p:spPr>
        <p:txBody>
          <a:bodyPr vert="horz" anchor="t"/>
          <a:lstStyle/>
          <a:p>
            <a:pPr marL="342900" indent="-342900">
              <a:buNone/>
            </a:pPr>
            <a:r>
              <a:rPr lang="en-US" sz="2800" b="1" dirty="0">
                <a:solidFill>
                  <a:srgbClr val="002060"/>
                </a:solidFill>
              </a:rPr>
              <a:t>Examples of Insights </a:t>
            </a:r>
          </a:p>
          <a:p>
            <a:pPr marL="342900" indent="-342900"/>
            <a:r>
              <a:rPr lang="en-US" sz="2400" dirty="0">
                <a:solidFill>
                  <a:srgbClr val="002060"/>
                </a:solidFill>
              </a:rPr>
              <a:t>Educational attainment —&gt; reliable socioeconomic status measure </a:t>
            </a:r>
          </a:p>
          <a:p>
            <a:pPr marL="342900" indent="-342900"/>
            <a:r>
              <a:rPr lang="en-US" sz="2400" dirty="0">
                <a:solidFill>
                  <a:srgbClr val="002060"/>
                </a:solidFill>
              </a:rPr>
              <a:t>Parental education/income —&gt; children's physical activity </a:t>
            </a:r>
          </a:p>
          <a:p>
            <a:pPr marL="342900" indent="-342900"/>
            <a:r>
              <a:rPr lang="en-US" sz="2400" dirty="0">
                <a:solidFill>
                  <a:srgbClr val="002060"/>
                </a:solidFill>
              </a:rPr>
              <a:t>Walkability scores —&gt; elderly fitness 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4B98-5971-48D6-AB9A-FE10CB3A3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8" descr="A picture containing blackboard, text, table, indoor&#10;&#10;Description generated with very high confidence">
            <a:extLst>
              <a:ext uri="{FF2B5EF4-FFF2-40B4-BE49-F238E27FC236}">
                <a16:creationId xmlns:a16="http://schemas.microsoft.com/office/drawing/2014/main" id="{2E98D526-D387-4719-B4BA-43A738B67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95" y="3851696"/>
            <a:ext cx="2743200" cy="1828800"/>
          </a:xfrm>
          <a:prstGeom prst="rect">
            <a:avLst/>
          </a:prstGeom>
        </p:spPr>
      </p:pic>
      <p:pic>
        <p:nvPicPr>
          <p:cNvPr id="5" name="Picture 5" descr="A person standing on a beach&#10;&#10;Description generated with very high confidence">
            <a:extLst>
              <a:ext uri="{FF2B5EF4-FFF2-40B4-BE49-F238E27FC236}">
                <a16:creationId xmlns:a16="http://schemas.microsoft.com/office/drawing/2014/main" id="{3DA1E9F8-0DCC-4613-908C-A46610D3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234" y="3850821"/>
            <a:ext cx="3289539" cy="18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9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511C4-B553-47C7-B725-CEC5C4DC6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909" y="492904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9A612-E463-4CC1-9360-B403EDEF9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A0425-1FF7-4144-9760-2EFCF4215C19}"/>
              </a:ext>
            </a:extLst>
          </p:cNvPr>
          <p:cNvSpPr txBox="1"/>
          <p:nvPr/>
        </p:nvSpPr>
        <p:spPr>
          <a:xfrm>
            <a:off x="2389518" y="1949569"/>
            <a:ext cx="42384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OpenStreetMap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941A18A-2013-436C-A044-041146297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48" y="1726721"/>
            <a:ext cx="1161692" cy="1176068"/>
          </a:xfrm>
          <a:prstGeom prst="rect">
            <a:avLst/>
          </a:prstGeom>
        </p:spPr>
      </p:pic>
      <p:pic>
        <p:nvPicPr>
          <p:cNvPr id="20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8919081-EF64-4B78-B14D-45BAA945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461" y="1945587"/>
            <a:ext cx="3188897" cy="3182488"/>
          </a:xfrm>
          <a:prstGeom prst="rect">
            <a:avLst/>
          </a:prstGeom>
        </p:spPr>
      </p:pic>
      <p:pic>
        <p:nvPicPr>
          <p:cNvPr id="3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A715219-C7EC-44FD-95D3-2F0F4F9F1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632" y="3432235"/>
            <a:ext cx="4152181" cy="15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02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posing, photo, object, paper&#10;&#10;Description generated with very high confidence">
            <a:extLst>
              <a:ext uri="{FF2B5EF4-FFF2-40B4-BE49-F238E27FC236}">
                <a16:creationId xmlns:a16="http://schemas.microsoft.com/office/drawing/2014/main" id="{F919C524-F855-4D34-924E-A622F1F54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01" y="3330500"/>
            <a:ext cx="5369010" cy="23442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A3693-3A9E-449D-8206-16E64AD9C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777" y="492904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American Community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572A2-ADA4-49B7-BAD6-0B8C05CD8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6031" y="1093236"/>
            <a:ext cx="5872323" cy="4013200"/>
          </a:xfrm>
        </p:spPr>
        <p:txBody>
          <a:bodyPr vert="horz" anchor="t"/>
          <a:lstStyle/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/>
            <a:r>
              <a:rPr lang="en-US" sz="2400" dirty="0">
                <a:solidFill>
                  <a:srgbClr val="002060"/>
                </a:solidFill>
                <a:cs typeface="Calibri"/>
              </a:rPr>
              <a:t>National survey </a:t>
            </a:r>
          </a:p>
          <a:p>
            <a:pPr marL="342900" indent="-342900"/>
            <a:r>
              <a:rPr lang="en-US" sz="2400" dirty="0">
                <a:solidFill>
                  <a:srgbClr val="002060"/>
                </a:solidFill>
                <a:cs typeface="Calibri"/>
              </a:rPr>
              <a:t>5-year estimates at Census block level</a:t>
            </a:r>
            <a:endParaRPr lang="en-US" sz="2400" dirty="0"/>
          </a:p>
          <a:p>
            <a:pPr marL="342900" indent="-342900"/>
            <a:r>
              <a:rPr lang="en-US" sz="2400" dirty="0">
                <a:solidFill>
                  <a:srgbClr val="002060"/>
                </a:solidFill>
                <a:cs typeface="Calibri"/>
              </a:rPr>
              <a:t>Demographic and socioeconomic data</a:t>
            </a:r>
          </a:p>
          <a:p>
            <a:pPr marL="342900" indent="-342900"/>
            <a:endParaRPr lang="en-US" dirty="0">
              <a:solidFill>
                <a:srgbClr val="002060"/>
              </a:solidFill>
              <a:cs typeface="Calibri"/>
            </a:endParaRPr>
          </a:p>
          <a:p>
            <a:pPr marL="342900" indent="-342900"/>
            <a:endParaRPr lang="en-US" dirty="0">
              <a:solidFill>
                <a:srgbClr val="002060"/>
              </a:solidFill>
              <a:cs typeface="Calibri"/>
            </a:endParaRPr>
          </a:p>
          <a:p>
            <a:pPr marL="742950" lvl="1" indent="-285750"/>
            <a:endParaRPr lang="en-US" sz="2000" dirty="0">
              <a:solidFill>
                <a:srgbClr val="1F497D"/>
              </a:solidFill>
              <a:latin typeface="ITC Franklin Gothic Std Demi Co"/>
              <a:cs typeface="Calibri"/>
            </a:endParaRPr>
          </a:p>
          <a:p>
            <a:pPr marL="342900" indent="-342900"/>
            <a:endParaRPr lang="en-US" dirty="0">
              <a:solidFill>
                <a:srgbClr val="17375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43F7-F1D6-4EA2-AA5B-778ED8746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99F1B-1C75-4DC7-B055-39035C075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22255" y="245433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Fairfax Housing Stock Data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3C9D6-E66A-4111-BB5E-56C9A86A5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7DFA00A-EC54-47F3-84DD-A1E7F91BE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2" r="8772"/>
          <a:stretch/>
        </p:blipFill>
        <p:spPr>
          <a:xfrm>
            <a:off x="1377278" y="1057276"/>
            <a:ext cx="4413928" cy="473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1DC86-2A8C-4945-9F94-7999B4FD4DB1}"/>
              </a:ext>
            </a:extLst>
          </p:cNvPr>
          <p:cNvSpPr txBox="1"/>
          <p:nvPr/>
        </p:nvSpPr>
        <p:spPr>
          <a:xfrm>
            <a:off x="5971826" y="1735406"/>
            <a:ext cx="440505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2060"/>
                </a:solidFill>
                <a:latin typeface="Itc"/>
                <a:cs typeface="Arial"/>
              </a:rPr>
              <a:t>Synthetic population generation</a:t>
            </a:r>
            <a:r>
              <a:rPr lang="en-US" sz="2400" dirty="0">
                <a:latin typeface="Itc"/>
                <a:cs typeface="Arial"/>
              </a:rPr>
              <a:t>​</a:t>
            </a:r>
            <a:endParaRPr lang="en-US">
              <a:latin typeface="Itc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Itc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2060"/>
                </a:solidFill>
                <a:latin typeface="Itc"/>
                <a:cs typeface="Arial"/>
              </a:rPr>
              <a:t>Reaggregated to Census tracts, supervisor districts, and school districts</a:t>
            </a:r>
            <a:r>
              <a:rPr lang="en-US" sz="2400" dirty="0">
                <a:latin typeface="Itc"/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00239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3C9D6-E66A-4111-BB5E-56C9A86A5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8F3D438-322E-4A7D-A9BF-F31E79A27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1" r="6522"/>
          <a:stretch/>
        </p:blipFill>
        <p:spPr>
          <a:xfrm>
            <a:off x="3220631" y="1194392"/>
            <a:ext cx="4531879" cy="474201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99F1B-1C75-4DC7-B055-39035C075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0664" y="466602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Open Street Maps: Data Discovery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70023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029FE8-C4F5-4929-8F07-29994F744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492904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Travel Time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CA4D8-F759-43E1-87F2-FE0FBFEDD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DFB554D3-E78F-4F68-836C-567D6E506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2" t="17739" r="28739" b="18957"/>
          <a:stretch/>
        </p:blipFill>
        <p:spPr>
          <a:xfrm>
            <a:off x="2863891" y="1704905"/>
            <a:ext cx="5503433" cy="3909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858B5-43CB-48C7-B7FA-C980DA2C87D9}"/>
              </a:ext>
            </a:extLst>
          </p:cNvPr>
          <p:cNvSpPr txBox="1"/>
          <p:nvPr/>
        </p:nvSpPr>
        <p:spPr>
          <a:xfrm>
            <a:off x="1281911" y="5781721"/>
            <a:ext cx="4832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hlinkClick r:id="rId4"/>
              </a:rPr>
              <a:t>http://rpubs.com/ccong2/508061</a:t>
            </a:r>
            <a:endParaRPr lang="en-US" sz="18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56B0E7-61F3-4E7B-9BEC-7F3D5E5726B1}"/>
              </a:ext>
            </a:extLst>
          </p:cNvPr>
          <p:cNvSpPr/>
          <p:nvPr/>
        </p:nvSpPr>
        <p:spPr>
          <a:xfrm>
            <a:off x="5398813" y="3178284"/>
            <a:ext cx="180364" cy="18036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81EB3-DE9F-470D-ACC9-E86DFE6ECBA1}"/>
              </a:ext>
            </a:extLst>
          </p:cNvPr>
          <p:cNvSpPr txBox="1"/>
          <p:nvPr/>
        </p:nvSpPr>
        <p:spPr>
          <a:xfrm>
            <a:off x="1235168" y="3245966"/>
            <a:ext cx="1536099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rgbClr val="974806"/>
                </a:solidFill>
                <a:latin typeface="ITC Franklin Gothic Std Demi Compressed"/>
              </a:rPr>
              <a:t>Supermarket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CB0B9A-7956-49EB-82C4-23C372EF2F4D}"/>
              </a:ext>
            </a:extLst>
          </p:cNvPr>
          <p:cNvSpPr/>
          <p:nvPr/>
        </p:nvSpPr>
        <p:spPr>
          <a:xfrm>
            <a:off x="3490670" y="273390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1466B-8A82-43BF-B792-BB8202C8B664}"/>
              </a:ext>
            </a:extLst>
          </p:cNvPr>
          <p:cNvSpPr/>
          <p:nvPr/>
        </p:nvSpPr>
        <p:spPr>
          <a:xfrm>
            <a:off x="3141420" y="249260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0D3FCC-0A63-4FE6-82F8-E3697A928FB8}"/>
              </a:ext>
            </a:extLst>
          </p:cNvPr>
          <p:cNvSpPr/>
          <p:nvPr/>
        </p:nvSpPr>
        <p:spPr>
          <a:xfrm>
            <a:off x="3833570" y="254975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916BB4-1F33-43A5-9070-335F65A2BBF4}"/>
              </a:ext>
            </a:extLst>
          </p:cNvPr>
          <p:cNvSpPr/>
          <p:nvPr/>
        </p:nvSpPr>
        <p:spPr>
          <a:xfrm>
            <a:off x="3636720" y="317205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D12694-D500-47DA-8514-356E8CA68B40}"/>
              </a:ext>
            </a:extLst>
          </p:cNvPr>
          <p:cNvSpPr/>
          <p:nvPr/>
        </p:nvSpPr>
        <p:spPr>
          <a:xfrm>
            <a:off x="3725620" y="228940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8B38ED-1155-4767-927F-349BD8276D09}"/>
              </a:ext>
            </a:extLst>
          </p:cNvPr>
          <p:cNvSpPr/>
          <p:nvPr/>
        </p:nvSpPr>
        <p:spPr>
          <a:xfrm>
            <a:off x="5097220" y="300060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614375-43B1-4CE6-85FB-FE38B142F408}"/>
              </a:ext>
            </a:extLst>
          </p:cNvPr>
          <p:cNvSpPr/>
          <p:nvPr/>
        </p:nvSpPr>
        <p:spPr>
          <a:xfrm>
            <a:off x="3643070" y="361020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3A4790-2BF3-487B-BA48-ED541D0CCF6D}"/>
              </a:ext>
            </a:extLst>
          </p:cNvPr>
          <p:cNvSpPr/>
          <p:nvPr/>
        </p:nvSpPr>
        <p:spPr>
          <a:xfrm>
            <a:off x="5243270" y="348955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0A6940-B230-41E0-BA86-FD7651DB416F}"/>
              </a:ext>
            </a:extLst>
          </p:cNvPr>
          <p:cNvSpPr/>
          <p:nvPr/>
        </p:nvSpPr>
        <p:spPr>
          <a:xfrm>
            <a:off x="5389320" y="250530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135E91-95BE-44EC-8896-B85976292BF0}"/>
              </a:ext>
            </a:extLst>
          </p:cNvPr>
          <p:cNvSpPr/>
          <p:nvPr/>
        </p:nvSpPr>
        <p:spPr>
          <a:xfrm>
            <a:off x="6164020" y="375625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BB9440-CBA1-45E1-BE24-B3FE3A60FC83}"/>
              </a:ext>
            </a:extLst>
          </p:cNvPr>
          <p:cNvSpPr/>
          <p:nvPr/>
        </p:nvSpPr>
        <p:spPr>
          <a:xfrm>
            <a:off x="6284670" y="447380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64420A-DBFB-464F-A903-F7FB1630F0EA}"/>
              </a:ext>
            </a:extLst>
          </p:cNvPr>
          <p:cNvSpPr/>
          <p:nvPr/>
        </p:nvSpPr>
        <p:spPr>
          <a:xfrm>
            <a:off x="6805370" y="4130903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2C06C-530B-4D1F-96F4-7D67F200946C}"/>
              </a:ext>
            </a:extLst>
          </p:cNvPr>
          <p:cNvSpPr txBox="1"/>
          <p:nvPr/>
        </p:nvSpPr>
        <p:spPr>
          <a:xfrm>
            <a:off x="1135963" y="2896510"/>
            <a:ext cx="1485525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262626"/>
                </a:solidFill>
                <a:latin typeface="ITC Franklin Gothic Std Demi Compressed"/>
              </a:rPr>
              <a:t>Households</a:t>
            </a:r>
            <a:endParaRPr lang="en-US" sz="1600">
              <a:solidFill>
                <a:srgbClr val="262626"/>
              </a:solidFill>
              <a:latin typeface="ITC Franklin Gothic Std Demi Compressed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BAA42-653B-44DD-89AC-0A613CF8ED23}"/>
              </a:ext>
            </a:extLst>
          </p:cNvPr>
          <p:cNvSpPr txBox="1"/>
          <p:nvPr/>
        </p:nvSpPr>
        <p:spPr>
          <a:xfrm>
            <a:off x="3922166" y="1217625"/>
            <a:ext cx="342286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ITC Franklin Gothic Std Demi Compressed"/>
              </a:rPr>
              <a:t>20 Minute Travel Area by Bus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86EC20-B771-4CC6-A96F-E02662A0DD8F}"/>
              </a:ext>
            </a:extLst>
          </p:cNvPr>
          <p:cNvSpPr/>
          <p:nvPr/>
        </p:nvSpPr>
        <p:spPr>
          <a:xfrm>
            <a:off x="1106841" y="2996374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16F652-B6EA-4BF9-A45F-34A63E81F2FA}"/>
              </a:ext>
            </a:extLst>
          </p:cNvPr>
          <p:cNvSpPr/>
          <p:nvPr/>
        </p:nvSpPr>
        <p:spPr>
          <a:xfrm>
            <a:off x="1056213" y="3298582"/>
            <a:ext cx="180364" cy="18036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EE81CC-5080-4E8A-89AC-BA97DEA7E240}"/>
              </a:ext>
            </a:extLst>
          </p:cNvPr>
          <p:cNvSpPr/>
          <p:nvPr/>
        </p:nvSpPr>
        <p:spPr>
          <a:xfrm>
            <a:off x="5550538" y="3117593"/>
            <a:ext cx="180364" cy="18036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2D35D4-61D9-4D9F-A107-23B5111DAD7B}"/>
              </a:ext>
            </a:extLst>
          </p:cNvPr>
          <p:cNvSpPr/>
          <p:nvPr/>
        </p:nvSpPr>
        <p:spPr>
          <a:xfrm>
            <a:off x="6759133" y="4351595"/>
            <a:ext cx="180364" cy="18036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164898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92EF6C-D6BB-4608-BA35-E518DFB13D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08806F7-437D-439F-AFB8-9FBB53814273}"/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216</Words>
  <Application>Microsoft Office PowerPoint</Application>
  <PresentationFormat>Custom</PresentationFormat>
  <Paragraphs>124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title page</vt:lpstr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Mikale</dc:creator>
  <cp:lastModifiedBy>Pristavec, Teja (tp2sk)</cp:lastModifiedBy>
  <cp:revision>36</cp:revision>
  <dcterms:created xsi:type="dcterms:W3CDTF">2016-06-30T12:32:58Z</dcterms:created>
  <dcterms:modified xsi:type="dcterms:W3CDTF">2019-07-11T09:17:21Z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